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62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bir jolly" initials="kj" lastIdx="3" clrIdx="0">
    <p:extLst>
      <p:ext uri="{19B8F6BF-5375-455C-9EA6-DF929625EA0E}">
        <p15:presenceInfo xmlns:p15="http://schemas.microsoft.com/office/powerpoint/2012/main" userId="36ab682e1edd2e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8D181C"/>
    <a:srgbClr val="D9D9D9"/>
    <a:srgbClr val="7F7F7F"/>
    <a:srgbClr val="4BD5B7"/>
    <a:srgbClr val="50E3C2"/>
    <a:srgbClr val="4472C4"/>
    <a:srgbClr val="BFBFBF"/>
    <a:srgbClr val="000000"/>
    <a:srgbClr val="00C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4" autoAdjust="0"/>
    <p:restoredTop sz="94387"/>
  </p:normalViewPr>
  <p:slideViewPr>
    <p:cSldViewPr snapToGrid="0" snapToObjects="1">
      <p:cViewPr>
        <p:scale>
          <a:sx n="70" d="100"/>
          <a:sy n="70" d="100"/>
        </p:scale>
        <p:origin x="-2600" y="-4056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B3FCA-01DA-1343-8532-D7E3FDA318C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7590F-3EAA-D54E-ABBB-68CFADEDA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1pPr>
    <a:lvl2pPr marL="326532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2pPr>
    <a:lvl3pPr marL="653064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3pPr>
    <a:lvl4pPr marL="979597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4pPr>
    <a:lvl5pPr marL="1306129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5pPr>
    <a:lvl6pPr marL="1632661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7590F-3EAA-D54E-ABBB-68CFADEDA7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0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7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0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5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6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2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3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6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D27BD-4460-1E4C-877C-5B40109A330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1B56B-9E96-9542-BFDC-DB6559328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4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22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e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B5D016-3724-BA44-95F0-BFBD6D2EB3DC}"/>
              </a:ext>
            </a:extLst>
          </p:cNvPr>
          <p:cNvSpPr txBox="1"/>
          <p:nvPr/>
        </p:nvSpPr>
        <p:spPr>
          <a:xfrm>
            <a:off x="728930" y="4696227"/>
            <a:ext cx="7509842" cy="327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The </a:t>
            </a:r>
            <a:r>
              <a:rPr lang="en-US" sz="2000" i="1" dirty="0">
                <a:latin typeface="Avenir Book" panose="02000503020000020003" pitchFamily="2" charset="0"/>
              </a:rPr>
              <a:t>nasal cycle </a:t>
            </a:r>
            <a:r>
              <a:rPr lang="en-US" sz="2000" dirty="0">
                <a:latin typeface="Avenir Book" panose="02000503020000020003" pitchFamily="2" charset="0"/>
              </a:rPr>
              <a:t>refers to spontaneous congestion and decongestion of opposite sides of the nose.</a:t>
            </a:r>
          </a:p>
          <a:p>
            <a:endParaRPr lang="en-US" sz="1333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Common in mammals, </a:t>
            </a:r>
            <a:r>
              <a:rPr lang="en-US" sz="2000" b="1" dirty="0">
                <a:latin typeface="Avenir Heavy" panose="02000503020000020003" pitchFamily="2" charset="0"/>
              </a:rPr>
              <a:t>present in ~80% of the human population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Heavy" panose="02000503020000020003" pitchFamily="2" charset="0"/>
              </a:rPr>
              <a:t>Periodic in nature</a:t>
            </a:r>
            <a:r>
              <a:rPr lang="en-US" sz="2000" dirty="0">
                <a:latin typeface="Avenir Book" panose="02000503020000020003" pitchFamily="2" charset="0"/>
              </a:rPr>
              <a:t>, shifts in the cycle are individual dependent but range from 0.5-2.5 hours on average</a:t>
            </a:r>
          </a:p>
          <a:p>
            <a:pPr lvl="1"/>
            <a:endParaRPr lang="en-US" sz="1333" b="1" dirty="0">
              <a:latin typeface="Avenir Book" panose="02000503020000020003" pitchFamily="2" charset="0"/>
            </a:endParaRPr>
          </a:p>
          <a:p>
            <a:r>
              <a:rPr lang="en-US" sz="2000" dirty="0">
                <a:latin typeface="Avenir Book" panose="02000503020000020003" pitchFamily="2" charset="0"/>
              </a:rPr>
              <a:t>Congestion is controlled by tissue-covered flaps in the nose known as </a:t>
            </a:r>
            <a:r>
              <a:rPr lang="en-US" sz="2000" i="1" dirty="0">
                <a:latin typeface="Avenir Book" panose="02000503020000020003" pitchFamily="2" charset="0"/>
              </a:rPr>
              <a:t>turbinates</a:t>
            </a:r>
            <a:r>
              <a:rPr lang="en-US" sz="2000" dirty="0">
                <a:latin typeface="Avenir Book" panose="02000503020000020003" pitchFamily="2" charset="0"/>
              </a:rPr>
              <a:t>, and turbinate enlargement results in </a:t>
            </a:r>
            <a:r>
              <a:rPr lang="en-US" sz="2000" b="1" dirty="0">
                <a:latin typeface="Avenir Heavy" panose="02000503020000020003" pitchFamily="2" charset="0"/>
              </a:rPr>
              <a:t>restricted nostril airflow</a:t>
            </a:r>
            <a:r>
              <a:rPr lang="en-US" sz="2000" dirty="0">
                <a:latin typeface="Avenir Book" panose="02000503020000020003" pitchFamily="2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6676C-80E8-494F-AE60-996DEB07A63E}"/>
              </a:ext>
            </a:extLst>
          </p:cNvPr>
          <p:cNvSpPr txBox="1"/>
          <p:nvPr/>
        </p:nvSpPr>
        <p:spPr>
          <a:xfrm>
            <a:off x="10861964" y="110837"/>
            <a:ext cx="184731" cy="224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57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DAE87F-A7BE-3F47-B3E3-FA36E3962515}"/>
              </a:ext>
            </a:extLst>
          </p:cNvPr>
          <p:cNvSpPr/>
          <p:nvPr/>
        </p:nvSpPr>
        <p:spPr>
          <a:xfrm>
            <a:off x="0" y="0"/>
            <a:ext cx="32918400" cy="3443971"/>
          </a:xfrm>
          <a:prstGeom prst="rect">
            <a:avLst/>
          </a:prstGeom>
          <a:solidFill>
            <a:srgbClr val="8D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59904409-3BB0-874B-8326-63BF14ECCA09}"/>
              </a:ext>
            </a:extLst>
          </p:cNvPr>
          <p:cNvSpPr/>
          <p:nvPr/>
        </p:nvSpPr>
        <p:spPr>
          <a:xfrm rot="10800000">
            <a:off x="466372" y="4478266"/>
            <a:ext cx="7772400" cy="7748568"/>
          </a:xfrm>
          <a:prstGeom prst="round2SameRect">
            <a:avLst>
              <a:gd name="adj1" fmla="val 10070"/>
              <a:gd name="adj2" fmla="val 0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564BB-2698-B345-A1D1-02BB8E73F381}"/>
              </a:ext>
            </a:extLst>
          </p:cNvPr>
          <p:cNvSpPr txBox="1"/>
          <p:nvPr/>
        </p:nvSpPr>
        <p:spPr>
          <a:xfrm>
            <a:off x="7249037" y="236837"/>
            <a:ext cx="18420327" cy="2882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venir Heavy" panose="02000503020000020003" pitchFamily="2" charset="0"/>
                <a:cs typeface="Arial" panose="020B0604020202020204" pitchFamily="34" charset="0"/>
              </a:rPr>
              <a:t>Constructing, Testing, and Evaluating PPG and Microphone Based Methods for Nasal Cycle Detection</a:t>
            </a:r>
          </a:p>
          <a:p>
            <a:pPr algn="ctr"/>
            <a:endParaRPr lang="en-US" sz="2133" b="1" dirty="0">
              <a:solidFill>
                <a:schemeClr val="bg1"/>
              </a:solidFill>
              <a:latin typeface="Avenir Heavy" panose="02000503020000020003" pitchFamily="2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Kabir Jolly</a:t>
            </a:r>
            <a:r>
              <a:rPr lang="en-US" sz="36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1</a:t>
            </a:r>
            <a:r>
              <a:rPr lang="en-US" sz="36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, Cameron Hagey</a:t>
            </a:r>
            <a:r>
              <a:rPr lang="en-US" sz="36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, Dr. </a:t>
            </a:r>
            <a:r>
              <a:rPr lang="en-US" sz="3600" dirty="0" err="1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Pardis</a:t>
            </a:r>
            <a:r>
              <a:rPr lang="en-US" sz="36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 Miri</a:t>
            </a:r>
            <a:r>
              <a:rPr lang="en-US" sz="36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1</a:t>
            </a:r>
            <a:endParaRPr lang="en-US" sz="3600" dirty="0">
              <a:solidFill>
                <a:schemeClr val="bg1"/>
              </a:solidFill>
              <a:latin typeface="Avenir" panose="02000503020000020003" pitchFamily="2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Stanford University</a:t>
            </a:r>
            <a:r>
              <a:rPr lang="en-US" sz="36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1</a:t>
            </a:r>
            <a:r>
              <a:rPr lang="en-US" sz="36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, Loyola Marymount University</a:t>
            </a:r>
            <a:r>
              <a:rPr lang="en-US" sz="3600" baseline="30000" dirty="0">
                <a:solidFill>
                  <a:schemeClr val="bg1"/>
                </a:solidFill>
                <a:latin typeface="Avenir" panose="02000503020000020003" pitchFamily="2" charset="0"/>
                <a:cs typeface="Arial" panose="020B0604020202020204" pitchFamily="34" charset="0"/>
              </a:rPr>
              <a:t>2</a:t>
            </a:r>
            <a:endParaRPr lang="en-US" sz="3600" dirty="0">
              <a:solidFill>
                <a:schemeClr val="bg1"/>
              </a:solidFill>
              <a:latin typeface="Avenir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9C3ED-40B2-084D-BD06-8486D89C442D}"/>
              </a:ext>
            </a:extLst>
          </p:cNvPr>
          <p:cNvSpPr/>
          <p:nvPr/>
        </p:nvSpPr>
        <p:spPr>
          <a:xfrm>
            <a:off x="9144000" y="3711529"/>
            <a:ext cx="14630400" cy="609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thelas" panose="02000503000000020003" pitchFamily="2" charset="77"/>
                <a:cs typeface="Arial" panose="020B0604020202020204" pitchFamily="34" charset="0"/>
              </a:rPr>
              <a:t>METHODOLOGY AND RESULTS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F3A6B8-9C27-3842-9DEE-F1F4E456F471}"/>
              </a:ext>
            </a:extLst>
          </p:cNvPr>
          <p:cNvSpPr/>
          <p:nvPr/>
        </p:nvSpPr>
        <p:spPr>
          <a:xfrm>
            <a:off x="9144000" y="4333018"/>
            <a:ext cx="146304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Phase I: Turbinate Enlargement Detection with PPG Sensors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0AA762-0F62-DE4C-9A71-B0EDAE5E5B99}"/>
              </a:ext>
            </a:extLst>
          </p:cNvPr>
          <p:cNvSpPr/>
          <p:nvPr/>
        </p:nvSpPr>
        <p:spPr>
          <a:xfrm>
            <a:off x="466372" y="3710621"/>
            <a:ext cx="7772400" cy="609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98" name="Round Same Side Corner Rectangle 97">
            <a:extLst>
              <a:ext uri="{FF2B5EF4-FFF2-40B4-BE49-F238E27FC236}">
                <a16:creationId xmlns:a16="http://schemas.microsoft.com/office/drawing/2014/main" id="{66398154-419F-B640-B3CF-3742DBCD3508}"/>
              </a:ext>
            </a:extLst>
          </p:cNvPr>
          <p:cNvSpPr/>
          <p:nvPr/>
        </p:nvSpPr>
        <p:spPr>
          <a:xfrm rot="10800000">
            <a:off x="24697773" y="4563287"/>
            <a:ext cx="7768476" cy="8381032"/>
          </a:xfrm>
          <a:prstGeom prst="round2SameRect">
            <a:avLst>
              <a:gd name="adj1" fmla="val 11023"/>
              <a:gd name="adj2" fmla="val 0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06104F1-5FA6-9549-9FD0-41BC3F08954F}"/>
              </a:ext>
            </a:extLst>
          </p:cNvPr>
          <p:cNvSpPr/>
          <p:nvPr/>
        </p:nvSpPr>
        <p:spPr>
          <a:xfrm>
            <a:off x="24679630" y="3739814"/>
            <a:ext cx="7772400" cy="609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EBF274-9527-134F-ACE1-3F38066A0FA3}"/>
              </a:ext>
            </a:extLst>
          </p:cNvPr>
          <p:cNvSpPr txBox="1"/>
          <p:nvPr/>
        </p:nvSpPr>
        <p:spPr>
          <a:xfrm>
            <a:off x="24807919" y="4707671"/>
            <a:ext cx="7646502" cy="588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We conducted experimentation by blocking a nostril or laying sideways, thus forcing one nostril to dominate breathing over the other. Trials from both PPG-based prototypes were </a:t>
            </a:r>
            <a:r>
              <a:rPr lang="en-US" sz="2000" b="1" dirty="0">
                <a:latin typeface="Avenir Heavy" panose="02000503020000020003" pitchFamily="2" charset="0"/>
              </a:rPr>
              <a:t>inconclusive</a:t>
            </a:r>
            <a:r>
              <a:rPr lang="en-US" sz="2000" dirty="0">
                <a:latin typeface="Avenir Book" panose="02000503020000020003" pitchFamily="2" charset="0"/>
              </a:rPr>
              <a:t>.</a:t>
            </a:r>
          </a:p>
          <a:p>
            <a:endParaRPr lang="en-US" sz="933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Heavy" panose="02000503020000020003" pitchFamily="2" charset="0"/>
              </a:rPr>
              <a:t>No replicable or statistically significant relationship </a:t>
            </a:r>
            <a:r>
              <a:rPr lang="en-US" sz="2000" dirty="0">
                <a:latin typeface="Avenir Book" panose="02000503020000020003" pitchFamily="2" charset="0"/>
              </a:rPr>
              <a:t>between PPG readings and nostril airflow</a:t>
            </a:r>
          </a:p>
          <a:p>
            <a:pPr lvl="1"/>
            <a:endParaRPr lang="en-US" sz="933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Laying on one side to force blood flow </a:t>
            </a:r>
            <a:r>
              <a:rPr lang="en-US" sz="2000" b="1" dirty="0">
                <a:latin typeface="Avenir Heavy" panose="02000503020000020003" pitchFamily="2" charset="0"/>
              </a:rPr>
              <a:t>did not result in a shift</a:t>
            </a:r>
            <a:r>
              <a:rPr lang="en-US" sz="2000" dirty="0">
                <a:latin typeface="Avenir Book" panose="02000503020000020003" pitchFamily="2" charset="0"/>
              </a:rPr>
              <a:t> between the amplitudes in the readings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endParaRPr lang="en-US" sz="933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Readings were heavily impacted by </a:t>
            </a:r>
            <a:r>
              <a:rPr lang="en-US" sz="2000" b="1" dirty="0">
                <a:latin typeface="Avenir Heavy" panose="02000503020000020003" pitchFamily="2" charset="0"/>
              </a:rPr>
              <a:t>sensor placement and pressure</a:t>
            </a:r>
            <a:r>
              <a:rPr lang="en-US" sz="2000" dirty="0">
                <a:latin typeface="Avenir Book" panose="02000503020000020003" pitchFamily="2" charset="0"/>
              </a:rPr>
              <a:t> against the artery</a:t>
            </a:r>
          </a:p>
          <a:p>
            <a:pPr lvl="1"/>
            <a:endParaRPr lang="en-US" sz="1067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Turbinate enlargement is one of many factors contributing to the nasal cycle, and the greater palatine artery is only connected to one of three nasal turbinates</a:t>
            </a:r>
          </a:p>
          <a:p>
            <a:endParaRPr lang="en-US" sz="857" dirty="0">
              <a:latin typeface="Avenir Book" panose="02000503020000020003" pitchFamily="2" charset="0"/>
            </a:endParaRPr>
          </a:p>
          <a:p>
            <a:r>
              <a:rPr lang="en-US" sz="2000" dirty="0">
                <a:latin typeface="Avenir Book" panose="02000503020000020003" pitchFamily="2" charset="0"/>
              </a:rPr>
              <a:t>Preliminary testing and analysis with the microphone readings were more promising.</a:t>
            </a:r>
          </a:p>
          <a:p>
            <a:endParaRPr lang="en-US" sz="933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Testing apparatus resulted in </a:t>
            </a:r>
            <a:r>
              <a:rPr lang="en-US" sz="2000" b="1" dirty="0">
                <a:latin typeface="Avenir Heavy" panose="02000503020000020003" pitchFamily="2" charset="0"/>
              </a:rPr>
              <a:t>replicable measurements</a:t>
            </a:r>
            <a:r>
              <a:rPr lang="en-US" sz="2000" dirty="0">
                <a:latin typeface="Avenir Book" panose="02000503020000020003" pitchFamily="2" charset="0"/>
              </a:rPr>
              <a:t> across trials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184D042-63F3-0C45-97A5-501C837A6DFA}"/>
              </a:ext>
            </a:extLst>
          </p:cNvPr>
          <p:cNvSpPr/>
          <p:nvPr/>
        </p:nvSpPr>
        <p:spPr>
          <a:xfrm>
            <a:off x="24693849" y="13276214"/>
            <a:ext cx="7768475" cy="609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104" name="Round Same Side Corner Rectangle 103">
            <a:extLst>
              <a:ext uri="{FF2B5EF4-FFF2-40B4-BE49-F238E27FC236}">
                <a16:creationId xmlns:a16="http://schemas.microsoft.com/office/drawing/2014/main" id="{E5C49F30-94B3-8E4F-AC0B-22298228B08A}"/>
              </a:ext>
            </a:extLst>
          </p:cNvPr>
          <p:cNvSpPr/>
          <p:nvPr/>
        </p:nvSpPr>
        <p:spPr>
          <a:xfrm rot="10800000">
            <a:off x="24693851" y="14052168"/>
            <a:ext cx="7768472" cy="7666795"/>
          </a:xfrm>
          <a:prstGeom prst="round2SameRect">
            <a:avLst/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86CA550-5DB6-CA4C-B7BA-578E605DAF64}"/>
              </a:ext>
            </a:extLst>
          </p:cNvPr>
          <p:cNvSpPr/>
          <p:nvPr/>
        </p:nvSpPr>
        <p:spPr>
          <a:xfrm>
            <a:off x="24857879" y="14230976"/>
            <a:ext cx="7596542" cy="567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The retainer showed a </a:t>
            </a:r>
            <a:r>
              <a:rPr lang="en-US" sz="2000" b="1" dirty="0">
                <a:latin typeface="Avenir Heavy" panose="02000503020000020003" pitchFamily="2" charset="0"/>
              </a:rPr>
              <a:t>higher amplitude from the right sensor in every trial</a:t>
            </a:r>
            <a:r>
              <a:rPr lang="en-US" sz="2000" dirty="0">
                <a:latin typeface="Avenir Book" panose="02000503020000020003" pitchFamily="2" charset="0"/>
              </a:rPr>
              <a:t>. This is due to sensor placement (aligning a flat sensor to the curved palate) or sensor error.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We developed a </a:t>
            </a:r>
            <a:r>
              <a:rPr lang="en-US" sz="2000" b="1" dirty="0">
                <a:latin typeface="Avenir Heavy" panose="02000503020000020003" pitchFamily="2" charset="0"/>
              </a:rPr>
              <a:t>flexible PPG sensor</a:t>
            </a:r>
            <a:r>
              <a:rPr lang="en-US" sz="2000" dirty="0">
                <a:latin typeface="Avenir Book" panose="02000503020000020003" pitchFamily="2" charset="0"/>
              </a:rPr>
              <a:t> to place on the retainer and are awaiting its arrival for testing</a:t>
            </a:r>
          </a:p>
          <a:p>
            <a:pPr lvl="1"/>
            <a:endParaRPr lang="en-US" sz="1067" dirty="0">
              <a:latin typeface="Avenir Book" panose="02000503020000020003" pitchFamily="2" charset="0"/>
            </a:endParaRPr>
          </a:p>
          <a:p>
            <a:r>
              <a:rPr lang="en-US" sz="2000" dirty="0">
                <a:latin typeface="Avenir Book" panose="02000503020000020003" pitchFamily="2" charset="0"/>
              </a:rPr>
              <a:t>For the microphone readings, the loudness values are difficult to interpret as a standalone metric, and further measures can be taken to clean the data. We can: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Compare the </a:t>
            </a:r>
            <a:r>
              <a:rPr lang="en-US" sz="2000" b="1" dirty="0">
                <a:latin typeface="Avenir Heavy" panose="02000503020000020003" pitchFamily="2" charset="0"/>
              </a:rPr>
              <a:t>energy</a:t>
            </a:r>
            <a:r>
              <a:rPr lang="en-US" sz="2000" dirty="0">
                <a:latin typeface="Avenir Book" panose="02000503020000020003" pitchFamily="2" charset="0"/>
              </a:rPr>
              <a:t> in each audio signal</a:t>
            </a:r>
          </a:p>
          <a:p>
            <a:pPr lvl="1"/>
            <a:endParaRPr lang="en-US" sz="1067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Utilize a </a:t>
            </a:r>
            <a:r>
              <a:rPr lang="en-US" sz="2000" b="1" dirty="0">
                <a:latin typeface="Avenir Heavy" panose="02000503020000020003" pitchFamily="2" charset="0"/>
              </a:rPr>
              <a:t>baseline frequency </a:t>
            </a:r>
            <a:r>
              <a:rPr lang="en-US" sz="2000" dirty="0">
                <a:latin typeface="Avenir Book" panose="02000503020000020003" pitchFamily="2" charset="0"/>
              </a:rPr>
              <a:t>(e.g. a 1 kHz tone) to establish a relative scale such that LUFS and dB values can be more accurately compared</a:t>
            </a:r>
          </a:p>
          <a:p>
            <a:pPr lvl="1"/>
            <a:endParaRPr lang="en-US" sz="1067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Record </a:t>
            </a:r>
            <a:r>
              <a:rPr lang="en-US" sz="2000" b="1" dirty="0">
                <a:latin typeface="Avenir Heavy" panose="02000503020000020003" pitchFamily="2" charset="0"/>
              </a:rPr>
              <a:t>ambient noise </a:t>
            </a:r>
            <a:r>
              <a:rPr lang="en-US" sz="2000" dirty="0">
                <a:latin typeface="Avenir Book" panose="02000503020000020003" pitchFamily="2" charset="0"/>
              </a:rPr>
              <a:t>in the room and </a:t>
            </a:r>
            <a:r>
              <a:rPr lang="en-US" sz="2000" b="1" dirty="0">
                <a:latin typeface="Avenir Heavy" panose="02000503020000020003" pitchFamily="2" charset="0"/>
              </a:rPr>
              <a:t>filter it out</a:t>
            </a:r>
          </a:p>
          <a:p>
            <a:pPr lvl="1"/>
            <a:endParaRPr lang="en-US" sz="1067" dirty="0">
              <a:latin typeface="Avenir Book" panose="02000503020000020003" pitchFamily="2" charset="0"/>
            </a:endParaRPr>
          </a:p>
          <a:p>
            <a:r>
              <a:rPr lang="en-US" sz="2000" dirty="0">
                <a:latin typeface="Avenir Book" panose="02000503020000020003" pitchFamily="2" charset="0"/>
              </a:rPr>
              <a:t>Further exploration: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Compare results with a </a:t>
            </a:r>
            <a:r>
              <a:rPr lang="en-US" sz="2000" b="1" dirty="0">
                <a:latin typeface="Avenir Heavy" panose="02000503020000020003" pitchFamily="2" charset="0"/>
              </a:rPr>
              <a:t>rhinomanometer</a:t>
            </a:r>
            <a:r>
              <a:rPr lang="en-US" sz="2000" dirty="0">
                <a:latin typeface="Avenir Book" panose="02000503020000020003" pitchFamily="2" charset="0"/>
              </a:rPr>
              <a:t> which is the academic convention for nasal cycle detection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A464878-D913-C243-BBC8-45D236FA4405}"/>
              </a:ext>
            </a:extLst>
          </p:cNvPr>
          <p:cNvSpPr/>
          <p:nvPr/>
        </p:nvSpPr>
        <p:spPr>
          <a:xfrm>
            <a:off x="9144000" y="12471010"/>
            <a:ext cx="146304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Phase II: Nostril Dominance Detection with Microphone</a:t>
            </a:r>
          </a:p>
        </p:txBody>
      </p:sp>
      <p:pic>
        <p:nvPicPr>
          <p:cNvPr id="1030" name="Picture 6" descr="What You Don&amp;#39;t Know About the Stanford Seal | STANFORD magazine">
            <a:extLst>
              <a:ext uri="{FF2B5EF4-FFF2-40B4-BE49-F238E27FC236}">
                <a16:creationId xmlns:a16="http://schemas.microsoft.com/office/drawing/2014/main" id="{9C71A10E-5C9D-3F49-943D-F7F69C279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8239" r="27521" b="7218"/>
          <a:stretch/>
        </p:blipFill>
        <p:spPr bwMode="auto">
          <a:xfrm>
            <a:off x="0" y="5433"/>
            <a:ext cx="3441103" cy="343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3C629410-ED67-DF46-B6E4-5678D5BCC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81" t="18797" r="16986" b="35402"/>
          <a:stretch/>
        </p:blipFill>
        <p:spPr>
          <a:xfrm>
            <a:off x="29514602" y="269444"/>
            <a:ext cx="2906467" cy="2905082"/>
          </a:xfrm>
          <a:prstGeom prst="roundRect">
            <a:avLst>
              <a:gd name="adj" fmla="val 6179"/>
            </a:avLst>
          </a:prstGeom>
        </p:spPr>
      </p:pic>
      <p:sp>
        <p:nvSpPr>
          <p:cNvPr id="102" name="Round Same Side Corner Rectangle 101">
            <a:extLst>
              <a:ext uri="{FF2B5EF4-FFF2-40B4-BE49-F238E27FC236}">
                <a16:creationId xmlns:a16="http://schemas.microsoft.com/office/drawing/2014/main" id="{45A4C442-208D-5E46-8375-15C402614405}"/>
              </a:ext>
            </a:extLst>
          </p:cNvPr>
          <p:cNvSpPr/>
          <p:nvPr/>
        </p:nvSpPr>
        <p:spPr>
          <a:xfrm rot="10800000">
            <a:off x="466369" y="13243710"/>
            <a:ext cx="7772398" cy="8474261"/>
          </a:xfrm>
          <a:prstGeom prst="round2SameRect">
            <a:avLst>
              <a:gd name="adj1" fmla="val 10070"/>
              <a:gd name="adj2" fmla="val 0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BECD2A5-7EEC-4046-9F31-688DA2E4754C}"/>
              </a:ext>
            </a:extLst>
          </p:cNvPr>
          <p:cNvSpPr/>
          <p:nvPr/>
        </p:nvSpPr>
        <p:spPr>
          <a:xfrm>
            <a:off x="466370" y="12471010"/>
            <a:ext cx="7772399" cy="609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thelas" panose="02000503000000020003" pitchFamily="2" charset="77"/>
                <a:cs typeface="Arial" panose="020B0604020202020204" pitchFamily="34" charset="0"/>
              </a:rPr>
              <a:t>PROPOSED SOLUTION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55379B-6106-674F-BC7F-DEC35EB40425}"/>
              </a:ext>
            </a:extLst>
          </p:cNvPr>
          <p:cNvSpPr txBox="1"/>
          <p:nvPr/>
        </p:nvSpPr>
        <p:spPr>
          <a:xfrm>
            <a:off x="730201" y="10693732"/>
            <a:ext cx="7508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Studies show potential links between the nasal cycle and autonomic nervous system functioning, respiratory infection response, and mental/emotional disorders, motivating further research into nasal cycle detection methods.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89BE47-73BB-E445-B715-73AACD2F7DCF}"/>
              </a:ext>
            </a:extLst>
          </p:cNvPr>
          <p:cNvGrpSpPr/>
          <p:nvPr/>
        </p:nvGrpSpPr>
        <p:grpSpPr>
          <a:xfrm>
            <a:off x="1995462" y="7949409"/>
            <a:ext cx="4970325" cy="2735240"/>
            <a:chOff x="2988354" y="7866252"/>
            <a:chExt cx="4970325" cy="2735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7E0D0C-0B04-6F40-A926-68063993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6016" y="7866252"/>
              <a:ext cx="3827773" cy="2432312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386DCC3-B084-8F4A-8B0F-213566EE7625}"/>
                </a:ext>
              </a:extLst>
            </p:cNvPr>
            <p:cNvSpPr txBox="1"/>
            <p:nvPr/>
          </p:nvSpPr>
          <p:spPr>
            <a:xfrm>
              <a:off x="2988354" y="10262938"/>
              <a:ext cx="4970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Avenir Book" panose="02000503020000020003" pitchFamily="2" charset="0"/>
                </a:rPr>
                <a:t>Classical nasal cycle. Flanagan and Eccles, 1997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60E0C2F8-6CD2-4B4D-856F-FD742990BF95}"/>
              </a:ext>
            </a:extLst>
          </p:cNvPr>
          <p:cNvSpPr txBox="1"/>
          <p:nvPr/>
        </p:nvSpPr>
        <p:spPr>
          <a:xfrm>
            <a:off x="728930" y="13432525"/>
            <a:ext cx="749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Current methods are </a:t>
            </a:r>
            <a:r>
              <a:rPr lang="en-US" sz="2000" b="1" dirty="0">
                <a:latin typeface="Avenir Heavy" panose="02000503020000020003" pitchFamily="2" charset="0"/>
              </a:rPr>
              <a:t>invasive, expensive, or constrained </a:t>
            </a:r>
            <a:r>
              <a:rPr lang="en-US" sz="2000" dirty="0">
                <a:latin typeface="Avenir Book" panose="02000503020000020003" pitchFamily="2" charset="0"/>
              </a:rPr>
              <a:t>by the necessity to operate in a lab/clinical setting.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448D12D-ECF5-DF4C-A0DA-6CDD198E3159}"/>
              </a:ext>
            </a:extLst>
          </p:cNvPr>
          <p:cNvSpPr txBox="1"/>
          <p:nvPr/>
        </p:nvSpPr>
        <p:spPr>
          <a:xfrm>
            <a:off x="748278" y="16876004"/>
            <a:ext cx="7494272" cy="237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We aim to create a self-contained retainer that uses photoplethysmography (PPG) sensors to analyze blood flow in the greater palatine arteries, which supply blood to the inferior turbinates.</a:t>
            </a:r>
          </a:p>
          <a:p>
            <a:endParaRPr lang="en-US" sz="857" dirty="0">
              <a:latin typeface="Avenir Book" panose="02000503020000020003" pitchFamily="2" charset="0"/>
            </a:endParaRPr>
          </a:p>
          <a:p>
            <a:r>
              <a:rPr lang="en-US" sz="2000" dirty="0">
                <a:latin typeface="Avenir Book" panose="02000503020000020003" pitchFamily="2" charset="0"/>
              </a:rPr>
              <a:t>Furthermore, we want to verify the existence of the nasal cycle with audio-based methods and determine alignment between our two approaches.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8F3B4C-CB05-EE46-8F6B-51357CE7F946}"/>
              </a:ext>
            </a:extLst>
          </p:cNvPr>
          <p:cNvSpPr/>
          <p:nvPr/>
        </p:nvSpPr>
        <p:spPr>
          <a:xfrm>
            <a:off x="730851" y="19236100"/>
            <a:ext cx="4529866" cy="2070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Our goals are to create prototypes that are:</a:t>
            </a:r>
          </a:p>
          <a:p>
            <a:endParaRPr lang="en-US" sz="857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Heavy" panose="02000503020000020003" pitchFamily="2" charset="0"/>
              </a:rPr>
              <a:t>Portable/practical </a:t>
            </a:r>
            <a:r>
              <a:rPr lang="en-US" sz="2000" dirty="0">
                <a:latin typeface="Avenir Book" panose="02000503020000020003" pitchFamily="2" charset="0"/>
              </a:rPr>
              <a:t>for long-term data collection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Heavy" panose="02000503020000020003" pitchFamily="2" charset="0"/>
              </a:rPr>
              <a:t>Cost effective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Heavy" panose="02000503020000020003" pitchFamily="2" charset="0"/>
              </a:rPr>
              <a:t>Comfortable and non-invasive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8CD5496D-4B09-FB49-AA72-B26F389BC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"/>
          <a:stretch/>
        </p:blipFill>
        <p:spPr bwMode="auto">
          <a:xfrm>
            <a:off x="5313963" y="19089543"/>
            <a:ext cx="2722087" cy="19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D75EE-06E2-1748-88E9-AF90F676E285}"/>
              </a:ext>
            </a:extLst>
          </p:cNvPr>
          <p:cNvGrpSpPr/>
          <p:nvPr/>
        </p:nvGrpSpPr>
        <p:grpSpPr>
          <a:xfrm>
            <a:off x="1125970" y="14191672"/>
            <a:ext cx="6436614" cy="2639183"/>
            <a:chOff x="1712564" y="14174419"/>
            <a:chExt cx="6436614" cy="26391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8E59ED0-FD2F-1543-87F9-8534CE7DD8F3}"/>
                </a:ext>
              </a:extLst>
            </p:cNvPr>
            <p:cNvGrpSpPr/>
            <p:nvPr/>
          </p:nvGrpSpPr>
          <p:grpSpPr>
            <a:xfrm>
              <a:off x="1817413" y="14174419"/>
              <a:ext cx="6331765" cy="2288661"/>
              <a:chOff x="733420" y="21967023"/>
              <a:chExt cx="9497647" cy="3432992"/>
            </a:xfrm>
          </p:grpSpPr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F9D3DD26-4D88-5D4B-9AF3-F715E60AC7DB}"/>
                  </a:ext>
                </a:extLst>
              </p:cNvPr>
              <p:cNvSpPr/>
              <p:nvPr/>
            </p:nvSpPr>
            <p:spPr>
              <a:xfrm>
                <a:off x="733420" y="21967023"/>
                <a:ext cx="2617483" cy="795229"/>
              </a:xfrm>
              <a:prstGeom prst="roundRect">
                <a:avLst/>
              </a:prstGeom>
              <a:solidFill>
                <a:srgbClr val="8D181C">
                  <a:alpha val="20000"/>
                </a:srgbClr>
              </a:solidFill>
              <a:ln w="28575">
                <a:solidFill>
                  <a:srgbClr val="8C15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Athelas" panose="02000503000000020003" pitchFamily="2" charset="77"/>
                  </a:rPr>
                  <a:t>Nasal Endoscopy</a:t>
                </a:r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AE4CB72D-C98E-E74C-A6C4-7FB735A13925}"/>
                  </a:ext>
                </a:extLst>
              </p:cNvPr>
              <p:cNvSpPr/>
              <p:nvPr/>
            </p:nvSpPr>
            <p:spPr>
              <a:xfrm>
                <a:off x="3471946" y="21971497"/>
                <a:ext cx="4048296" cy="795229"/>
              </a:xfrm>
              <a:prstGeom prst="roundRect">
                <a:avLst/>
              </a:prstGeom>
              <a:solidFill>
                <a:srgbClr val="8D181C">
                  <a:alpha val="20000"/>
                </a:srgbClr>
              </a:solidFill>
              <a:ln w="28575">
                <a:solidFill>
                  <a:srgbClr val="8C15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Athelas" panose="02000503000000020003" pitchFamily="2" charset="77"/>
                  </a:rPr>
                  <a:t>Rhinomanometry and Rhinoflowmetry</a:t>
                </a:r>
              </a:p>
            </p:txBody>
          </p:sp>
          <p:sp>
            <p:nvSpPr>
              <p:cNvPr id="131" name="Rounded Rectangle 130">
                <a:extLst>
                  <a:ext uri="{FF2B5EF4-FFF2-40B4-BE49-F238E27FC236}">
                    <a16:creationId xmlns:a16="http://schemas.microsoft.com/office/drawing/2014/main" id="{A037DAD6-5B5F-9443-B60B-0A0A18DE4D0D}"/>
                  </a:ext>
                </a:extLst>
              </p:cNvPr>
              <p:cNvSpPr/>
              <p:nvPr/>
            </p:nvSpPr>
            <p:spPr>
              <a:xfrm>
                <a:off x="7641285" y="21973440"/>
                <a:ext cx="2589782" cy="795229"/>
              </a:xfrm>
              <a:prstGeom prst="roundRect">
                <a:avLst/>
              </a:prstGeom>
              <a:solidFill>
                <a:srgbClr val="8D181C">
                  <a:alpha val="20000"/>
                </a:srgbClr>
              </a:solidFill>
              <a:ln w="28575">
                <a:solidFill>
                  <a:srgbClr val="8C15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Athelas" panose="02000503000000020003" pitchFamily="2" charset="77"/>
                  </a:rPr>
                  <a:t>Peak Nasal Expiratory Flow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EE9BE2-5E9C-3545-86E9-DC763C4ED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420" y="22927221"/>
                <a:ext cx="2609636" cy="2472794"/>
              </a:xfrm>
              <a:prstGeom prst="rect">
                <a:avLst/>
              </a:prstGeom>
            </p:spPr>
          </p:pic>
          <p:pic>
            <p:nvPicPr>
              <p:cNvPr id="1038" name="Picture 14" descr="Naris compbines rhinomanometry and rhinometry">
                <a:extLst>
                  <a:ext uri="{FF2B5EF4-FFF2-40B4-BE49-F238E27FC236}">
                    <a16:creationId xmlns:a16="http://schemas.microsoft.com/office/drawing/2014/main" id="{01B5BD13-CA87-4242-9E36-8F9D7826D0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9" r="7284" b="16403"/>
              <a:stretch/>
            </p:blipFill>
            <p:spPr bwMode="auto">
              <a:xfrm>
                <a:off x="3477142" y="22927220"/>
                <a:ext cx="4015394" cy="2472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Peak Nasal Inspiratory Flow (PNIF) Meter | GM Instruments">
                <a:extLst>
                  <a:ext uri="{FF2B5EF4-FFF2-40B4-BE49-F238E27FC236}">
                    <a16:creationId xmlns:a16="http://schemas.microsoft.com/office/drawing/2014/main" id="{B1F27F46-EFDA-6F42-9D3F-0B4BA250F2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60" r="5911"/>
              <a:stretch/>
            </p:blipFill>
            <p:spPr bwMode="auto">
              <a:xfrm>
                <a:off x="7663639" y="22927220"/>
                <a:ext cx="2478042" cy="2472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FE563E-C739-2A46-8082-679F160C6230}"/>
                </a:ext>
              </a:extLst>
            </p:cNvPr>
            <p:cNvSpPr txBox="1"/>
            <p:nvPr/>
          </p:nvSpPr>
          <p:spPr>
            <a:xfrm>
              <a:off x="4151419" y="16474393"/>
              <a:ext cx="1667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Avenir Book" panose="02000503020000020003" pitchFamily="2" charset="0"/>
                </a:rPr>
                <a:t>GM Instruments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33E7C07-02D3-884A-8102-1B777EB17E25}"/>
                </a:ext>
              </a:extLst>
            </p:cNvPr>
            <p:cNvSpPr txBox="1"/>
            <p:nvPr/>
          </p:nvSpPr>
          <p:spPr>
            <a:xfrm>
              <a:off x="6452311" y="16455900"/>
              <a:ext cx="1667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Avenir Book" panose="02000503020000020003" pitchFamily="2" charset="0"/>
                </a:rPr>
                <a:t>GM Instruments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A2E5773-7C46-534C-AF2A-D0D6E4C563A1}"/>
                </a:ext>
              </a:extLst>
            </p:cNvPr>
            <p:cNvSpPr txBox="1"/>
            <p:nvPr/>
          </p:nvSpPr>
          <p:spPr>
            <a:xfrm>
              <a:off x="1712564" y="16475048"/>
              <a:ext cx="1949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err="1">
                  <a:latin typeface="Avenir Book" panose="02000503020000020003" pitchFamily="2" charset="0"/>
                </a:rPr>
                <a:t>Pownell</a:t>
              </a:r>
              <a:r>
                <a:rPr lang="en-US" sz="1600" i="1" dirty="0">
                  <a:latin typeface="Avenir Book" panose="02000503020000020003" pitchFamily="2" charset="0"/>
                </a:rPr>
                <a:t> et al. 1997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04AC255-08E6-F24A-94EE-49A308D1A9F4}"/>
              </a:ext>
            </a:extLst>
          </p:cNvPr>
          <p:cNvSpPr/>
          <p:nvPr/>
        </p:nvSpPr>
        <p:spPr>
          <a:xfrm>
            <a:off x="6124080" y="19893238"/>
            <a:ext cx="368294" cy="33641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BD81D5-46FA-EA4E-911D-7BD5B02863B6}"/>
              </a:ext>
            </a:extLst>
          </p:cNvPr>
          <p:cNvSpPr/>
          <p:nvPr/>
        </p:nvSpPr>
        <p:spPr>
          <a:xfrm>
            <a:off x="6718158" y="19893237"/>
            <a:ext cx="368294" cy="33641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25294F-F367-2043-B8F5-2274C8AFC863}"/>
              </a:ext>
            </a:extLst>
          </p:cNvPr>
          <p:cNvSpPr txBox="1"/>
          <p:nvPr/>
        </p:nvSpPr>
        <p:spPr>
          <a:xfrm>
            <a:off x="5370983" y="21018068"/>
            <a:ext cx="256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venir Book" panose="02000503020000020003" pitchFamily="2" charset="0"/>
              </a:rPr>
              <a:t>Sensor placement on palatine arteries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81A373-8562-B044-A685-76D2D7F1F790}"/>
              </a:ext>
            </a:extLst>
          </p:cNvPr>
          <p:cNvCxnSpPr>
            <a:stCxn id="22" idx="4"/>
            <a:endCxn id="148" idx="0"/>
          </p:cNvCxnSpPr>
          <p:nvPr/>
        </p:nvCxnSpPr>
        <p:spPr>
          <a:xfrm>
            <a:off x="6308227" y="20229653"/>
            <a:ext cx="343387" cy="788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4016D0-0C69-864B-A612-85AB61AE6508}"/>
              </a:ext>
            </a:extLst>
          </p:cNvPr>
          <p:cNvCxnSpPr>
            <a:stCxn id="147" idx="4"/>
            <a:endCxn id="148" idx="0"/>
          </p:cNvCxnSpPr>
          <p:nvPr/>
        </p:nvCxnSpPr>
        <p:spPr>
          <a:xfrm flipH="1">
            <a:off x="6651614" y="20229652"/>
            <a:ext cx="250691" cy="7884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4B1EC0CB-18E6-3F42-B751-B1CC4F74E4FA}"/>
              </a:ext>
            </a:extLst>
          </p:cNvPr>
          <p:cNvSpPr/>
          <p:nvPr/>
        </p:nvSpPr>
        <p:spPr>
          <a:xfrm flipV="1">
            <a:off x="9144000" y="5102748"/>
            <a:ext cx="14630400" cy="7132319"/>
          </a:xfrm>
          <a:prstGeom prst="roundRect">
            <a:avLst>
              <a:gd name="adj" fmla="val 7544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 dirty="0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25C3A35-37E3-014A-BC8A-FB742A400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5767" y="5386286"/>
            <a:ext cx="2096365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A181711A-1B01-E940-BE27-7591EA753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050" y="5380856"/>
            <a:ext cx="2096365" cy="200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8BD924B-2044-B847-99DB-A8D1B7866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" r="2409" b="5709"/>
          <a:stretch/>
        </p:blipFill>
        <p:spPr bwMode="auto">
          <a:xfrm>
            <a:off x="15652286" y="8313112"/>
            <a:ext cx="5167064" cy="31762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333F02FE-621B-0649-A9C0-141F5E406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" r="2975" b="6273"/>
          <a:stretch/>
        </p:blipFill>
        <p:spPr bwMode="auto">
          <a:xfrm>
            <a:off x="9791359" y="8313112"/>
            <a:ext cx="5166197" cy="31762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77AB4F65-4E6E-944C-9EC1-A3C4E46019BA}"/>
              </a:ext>
            </a:extLst>
          </p:cNvPr>
          <p:cNvSpPr txBox="1"/>
          <p:nvPr/>
        </p:nvSpPr>
        <p:spPr>
          <a:xfrm>
            <a:off x="9791358" y="5329453"/>
            <a:ext cx="7866819" cy="273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Placed two PPG sensors on the prototype base 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Tested with dental wax and retainer designs</a:t>
            </a:r>
          </a:p>
          <a:p>
            <a:pPr lvl="1"/>
            <a:endParaRPr lang="en-US" sz="1067" dirty="0">
              <a:latin typeface="Avenir Book" panose="02000503020000020003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Aligned sensors slightly in front of the first molar on either side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Lateral positioning matched branching of the greater palatine artery</a:t>
            </a:r>
          </a:p>
          <a:p>
            <a:pPr lvl="1"/>
            <a:endParaRPr lang="en-US" sz="1067" dirty="0">
              <a:latin typeface="Avenir Book" panose="02000503020000020003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Fastened sensors using waterproof tape for safety purposes</a:t>
            </a:r>
          </a:p>
          <a:p>
            <a:endParaRPr lang="en-US" sz="1067" dirty="0">
              <a:latin typeface="Avenir Book" panose="02000503020000020003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Connected sensors to an Arduino-compatible microcontroller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D560301D-6548-7F41-A985-F58E19F72CA6}"/>
              </a:ext>
            </a:extLst>
          </p:cNvPr>
          <p:cNvSpPr/>
          <p:nvPr/>
        </p:nvSpPr>
        <p:spPr>
          <a:xfrm>
            <a:off x="21113610" y="7482836"/>
            <a:ext cx="1920677" cy="370427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thelas" panose="02000503000000020003" pitchFamily="2" charset="77"/>
              </a:rPr>
              <a:t>Retainer Prototype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32F97C8F-D765-4B42-BBA7-85AA4E0F35C4}"/>
              </a:ext>
            </a:extLst>
          </p:cNvPr>
          <p:cNvSpPr/>
          <p:nvPr/>
        </p:nvSpPr>
        <p:spPr>
          <a:xfrm>
            <a:off x="18541893" y="7482836"/>
            <a:ext cx="1920677" cy="370427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thelas" panose="02000503000000020003" pitchFamily="2" charset="77"/>
              </a:rPr>
              <a:t>Wax Prototype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1C10E417-3C03-6641-B5B5-47CAB41A7FEB}"/>
              </a:ext>
            </a:extLst>
          </p:cNvPr>
          <p:cNvSpPr/>
          <p:nvPr/>
        </p:nvSpPr>
        <p:spPr>
          <a:xfrm>
            <a:off x="21475668" y="8297546"/>
            <a:ext cx="1605721" cy="649180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thelas" panose="02000503000000020003" pitchFamily="2" charset="77"/>
              </a:rPr>
              <a:t>Greater signal amplitude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96FBC304-EC59-B340-91AE-21C173747737}"/>
              </a:ext>
            </a:extLst>
          </p:cNvPr>
          <p:cNvSpPr/>
          <p:nvPr/>
        </p:nvSpPr>
        <p:spPr>
          <a:xfrm>
            <a:off x="21475668" y="9139869"/>
            <a:ext cx="1605721" cy="649180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thelas" panose="02000503000000020003" pitchFamily="2" charset="77"/>
              </a:rPr>
              <a:t>More blood flow</a:t>
            </a: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AD0CCE88-71DF-814D-825D-F7A92DD77DA5}"/>
              </a:ext>
            </a:extLst>
          </p:cNvPr>
          <p:cNvSpPr/>
          <p:nvPr/>
        </p:nvSpPr>
        <p:spPr>
          <a:xfrm>
            <a:off x="21475668" y="9982191"/>
            <a:ext cx="1605721" cy="649180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thelas" panose="02000503000000020003" pitchFamily="2" charset="77"/>
              </a:rPr>
              <a:t>Turbinate enlargement</a:t>
            </a: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5DE2A2F0-9D68-7344-9C86-2DA2B6D4C9CB}"/>
              </a:ext>
            </a:extLst>
          </p:cNvPr>
          <p:cNvSpPr/>
          <p:nvPr/>
        </p:nvSpPr>
        <p:spPr>
          <a:xfrm>
            <a:off x="21475668" y="10824515"/>
            <a:ext cx="1605721" cy="649180"/>
          </a:xfrm>
          <a:prstGeom prst="roundRect">
            <a:avLst/>
          </a:prstGeom>
          <a:solidFill>
            <a:srgbClr val="8D181C">
              <a:alpha val="20000"/>
            </a:srgbClr>
          </a:solidFill>
          <a:ln w="28575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thelas" panose="02000503000000020003" pitchFamily="2" charset="77"/>
              </a:rPr>
              <a:t>Less nostril airflow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117DCC-DD9D-D54C-9CFF-BD5C3EEEDD7D}"/>
              </a:ext>
            </a:extLst>
          </p:cNvPr>
          <p:cNvSpPr txBox="1"/>
          <p:nvPr/>
        </p:nvSpPr>
        <p:spPr>
          <a:xfrm>
            <a:off x="9791358" y="11474424"/>
            <a:ext cx="516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Greater amplitude signal from right (red) sensor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Left nostril dominance?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B618454-AB3E-5343-BE0F-C36243FA9E2F}"/>
              </a:ext>
            </a:extLst>
          </p:cNvPr>
          <p:cNvSpPr txBox="1"/>
          <p:nvPr/>
        </p:nvSpPr>
        <p:spPr>
          <a:xfrm>
            <a:off x="15652287" y="11474301"/>
            <a:ext cx="516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Greater amplitude signal from left (blue) sensor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Right nostril dominance</a:t>
            </a:r>
            <a:r>
              <a:rPr lang="en-US" sz="1600" dirty="0">
                <a:latin typeface="Avenir Book" panose="02000503020000020003" pitchFamily="2" charset="0"/>
              </a:rPr>
              <a:t>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C224F2-42E5-5644-94AF-5B2AABF77FE0}"/>
              </a:ext>
            </a:extLst>
          </p:cNvPr>
          <p:cNvCxnSpPr>
            <a:stCxn id="165" idx="2"/>
            <a:endCxn id="166" idx="0"/>
          </p:cNvCxnSpPr>
          <p:nvPr/>
        </p:nvCxnSpPr>
        <p:spPr>
          <a:xfrm>
            <a:off x="22278528" y="8946726"/>
            <a:ext cx="0" cy="193143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ACB4EA0-76B7-C34B-A07D-DCA06CAC23C0}"/>
              </a:ext>
            </a:extLst>
          </p:cNvPr>
          <p:cNvCxnSpPr/>
          <p:nvPr/>
        </p:nvCxnSpPr>
        <p:spPr>
          <a:xfrm>
            <a:off x="22293864" y="9789049"/>
            <a:ext cx="0" cy="193143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3771D0F-5203-2F43-ABE6-0CAB31AE7CB0}"/>
              </a:ext>
            </a:extLst>
          </p:cNvPr>
          <p:cNvCxnSpPr/>
          <p:nvPr/>
        </p:nvCxnSpPr>
        <p:spPr>
          <a:xfrm>
            <a:off x="22297247" y="10631372"/>
            <a:ext cx="0" cy="193143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3AF76A06-5B73-9042-BBC5-23AEB03AF293}"/>
              </a:ext>
            </a:extLst>
          </p:cNvPr>
          <p:cNvSpPr/>
          <p:nvPr/>
        </p:nvSpPr>
        <p:spPr>
          <a:xfrm flipV="1">
            <a:off x="9144000" y="13243709"/>
            <a:ext cx="14630400" cy="8491679"/>
          </a:xfrm>
          <a:prstGeom prst="roundRect">
            <a:avLst>
              <a:gd name="adj" fmla="val 7544"/>
            </a:avLst>
          </a:prstGeom>
          <a:noFill/>
          <a:ln w="57150"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7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757D7E-5E3F-1942-ACAE-6F03046F0785}"/>
              </a:ext>
            </a:extLst>
          </p:cNvPr>
          <p:cNvGrpSpPr/>
          <p:nvPr/>
        </p:nvGrpSpPr>
        <p:grpSpPr>
          <a:xfrm>
            <a:off x="15619353" y="13432524"/>
            <a:ext cx="7502692" cy="8252029"/>
            <a:chOff x="12598520" y="20148787"/>
            <a:chExt cx="11254038" cy="12378044"/>
          </a:xfrm>
        </p:grpSpPr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8FBF3673-8E76-CD44-A9F9-AE7C6E4CB5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93"/>
            <a:stretch/>
          </p:blipFill>
          <p:spPr bwMode="auto">
            <a:xfrm>
              <a:off x="12598520" y="20920986"/>
              <a:ext cx="5440188" cy="308863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A2AD5945-6912-DE48-9890-0DE61DD43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1" t="5209" r="1607" b="-818"/>
            <a:stretch/>
          </p:blipFill>
          <p:spPr bwMode="auto">
            <a:xfrm>
              <a:off x="18412370" y="2092098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>
              <a:extLst>
                <a:ext uri="{FF2B5EF4-FFF2-40B4-BE49-F238E27FC236}">
                  <a16:creationId xmlns:a16="http://schemas.microsoft.com/office/drawing/2014/main" id="{69FF5345-306A-3E4D-B3B2-FB4F0EE980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6" r="2126"/>
            <a:stretch/>
          </p:blipFill>
          <p:spPr bwMode="auto">
            <a:xfrm>
              <a:off x="12625760" y="2481910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>
              <a:extLst>
                <a:ext uri="{FF2B5EF4-FFF2-40B4-BE49-F238E27FC236}">
                  <a16:creationId xmlns:a16="http://schemas.microsoft.com/office/drawing/2014/main" id="{FA14F7C0-B752-DD4A-9BD1-1913FC595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32" r="247"/>
            <a:stretch/>
          </p:blipFill>
          <p:spPr bwMode="auto">
            <a:xfrm>
              <a:off x="18412369" y="2481910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6DD3BC32-3D23-344A-8E98-7E77C4CF00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" t="4560" r="1591"/>
            <a:stretch/>
          </p:blipFill>
          <p:spPr bwMode="auto">
            <a:xfrm>
              <a:off x="12625760" y="2871109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>
              <a:extLst>
                <a:ext uri="{FF2B5EF4-FFF2-40B4-BE49-F238E27FC236}">
                  <a16:creationId xmlns:a16="http://schemas.microsoft.com/office/drawing/2014/main" id="{8552E85A-FCDE-3844-953C-4AB3694587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4"/>
            <a:stretch/>
          </p:blipFill>
          <p:spPr bwMode="auto">
            <a:xfrm>
              <a:off x="18412369" y="28711096"/>
              <a:ext cx="5440188" cy="3090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0557F5AC-04F4-7A4D-BD10-3117DD39174F}"/>
                </a:ext>
              </a:extLst>
            </p:cNvPr>
            <p:cNvSpPr/>
            <p:nvPr/>
          </p:nvSpPr>
          <p:spPr>
            <a:xfrm>
              <a:off x="13594691" y="20148787"/>
              <a:ext cx="3525774" cy="555641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Right Nostril Readings</a:t>
              </a: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A39894F5-DD6B-6A4F-B4BE-2D80395BA60A}"/>
                </a:ext>
              </a:extLst>
            </p:cNvPr>
            <p:cNvSpPr/>
            <p:nvPr/>
          </p:nvSpPr>
          <p:spPr>
            <a:xfrm>
              <a:off x="19381300" y="20165478"/>
              <a:ext cx="3525774" cy="555641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Left Nostril Readings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4E7158-443F-884B-9278-EC10E1C29DB5}"/>
                </a:ext>
              </a:extLst>
            </p:cNvPr>
            <p:cNvGrpSpPr/>
            <p:nvPr/>
          </p:nvGrpSpPr>
          <p:grpSpPr>
            <a:xfrm>
              <a:off x="15318610" y="24009622"/>
              <a:ext cx="5813851" cy="733229"/>
              <a:chOff x="8242163" y="27350395"/>
              <a:chExt cx="5813851" cy="733229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5BB59B02-276E-E247-9CC2-ED1633F0792B}"/>
                  </a:ext>
                </a:extLst>
              </p:cNvPr>
              <p:cNvSpPr txBox="1"/>
              <p:nvPr/>
            </p:nvSpPr>
            <p:spPr>
              <a:xfrm>
                <a:off x="9124262" y="27637443"/>
                <a:ext cx="4389610" cy="446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33" b="1" dirty="0">
                    <a:latin typeface="Avenir Book" panose="02000503020000020003" pitchFamily="2" charset="0"/>
                  </a:rPr>
                  <a:t>Original Data</a:t>
                </a:r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210B8B3-4781-E140-9C48-20AA80508AB2}"/>
                  </a:ext>
                </a:extLst>
              </p:cNvPr>
              <p:cNvCxnSpPr>
                <a:cxnSpLocks/>
                <a:stCxn id="1052" idx="2"/>
                <a:endCxn id="178" idx="0"/>
              </p:cNvCxnSpPr>
              <p:nvPr/>
            </p:nvCxnSpPr>
            <p:spPr>
              <a:xfrm>
                <a:off x="8242163" y="27350395"/>
                <a:ext cx="3076902" cy="2870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E4E4181-9171-2440-8C90-564256D97451}"/>
                  </a:ext>
                </a:extLst>
              </p:cNvPr>
              <p:cNvCxnSpPr>
                <a:cxnSpLocks/>
                <a:stCxn id="1054" idx="2"/>
                <a:endCxn id="178" idx="0"/>
              </p:cNvCxnSpPr>
              <p:nvPr/>
            </p:nvCxnSpPr>
            <p:spPr>
              <a:xfrm flipH="1">
                <a:off x="11319066" y="27352431"/>
                <a:ext cx="2736948" cy="28501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9982B39-0FAA-6546-BFEE-8C46062DCEAC}"/>
                </a:ext>
              </a:extLst>
            </p:cNvPr>
            <p:cNvGrpSpPr/>
            <p:nvPr/>
          </p:nvGrpSpPr>
          <p:grpSpPr>
            <a:xfrm>
              <a:off x="15317642" y="27944006"/>
              <a:ext cx="5813853" cy="690834"/>
              <a:chOff x="8225310" y="27392789"/>
              <a:chExt cx="5813853" cy="690834"/>
            </a:xfrm>
          </p:grpSpPr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73E5587-B4CC-CD49-A46E-E73C5F4ADC6A}"/>
                  </a:ext>
                </a:extLst>
              </p:cNvPr>
              <p:cNvSpPr txBox="1"/>
              <p:nvPr/>
            </p:nvSpPr>
            <p:spPr>
              <a:xfrm>
                <a:off x="9124260" y="27637442"/>
                <a:ext cx="4389609" cy="446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33" b="1" dirty="0">
                    <a:latin typeface="Avenir Book" panose="02000503020000020003" pitchFamily="2" charset="0"/>
                  </a:rPr>
                  <a:t>High Pass Filtering</a:t>
                </a: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F0B1B6E-CB76-764A-8049-0C9BE9669635}"/>
                  </a:ext>
                </a:extLst>
              </p:cNvPr>
              <p:cNvCxnSpPr>
                <a:cxnSpLocks/>
                <a:endCxn id="182" idx="0"/>
              </p:cNvCxnSpPr>
              <p:nvPr/>
            </p:nvCxnSpPr>
            <p:spPr>
              <a:xfrm>
                <a:off x="8225310" y="27392789"/>
                <a:ext cx="3093756" cy="2446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6B16184-0C96-684A-91D3-2E989B10F7FF}"/>
                  </a:ext>
                </a:extLst>
              </p:cNvPr>
              <p:cNvCxnSpPr>
                <a:cxnSpLocks/>
                <a:endCxn id="182" idx="0"/>
              </p:cNvCxnSpPr>
              <p:nvPr/>
            </p:nvCxnSpPr>
            <p:spPr>
              <a:xfrm flipH="1">
                <a:off x="11319066" y="27394825"/>
                <a:ext cx="2720097" cy="24261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FC1E059-03FC-964B-A2C1-C5D080B2C284}"/>
                </a:ext>
              </a:extLst>
            </p:cNvPr>
            <p:cNvGrpSpPr/>
            <p:nvPr/>
          </p:nvGrpSpPr>
          <p:grpSpPr>
            <a:xfrm>
              <a:off x="15390967" y="31835997"/>
              <a:ext cx="5813853" cy="690834"/>
              <a:chOff x="8225310" y="27392789"/>
              <a:chExt cx="5813853" cy="690834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CEB0AE5-90BB-EC43-B41F-8D429C785B4F}"/>
                  </a:ext>
                </a:extLst>
              </p:cNvPr>
              <p:cNvSpPr txBox="1"/>
              <p:nvPr/>
            </p:nvSpPr>
            <p:spPr>
              <a:xfrm>
                <a:off x="9124260" y="27637442"/>
                <a:ext cx="4389609" cy="446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33" b="1" dirty="0">
                    <a:latin typeface="Avenir Book" panose="02000503020000020003" pitchFamily="2" charset="0"/>
                  </a:rPr>
                  <a:t>Inhalation Removal</a:t>
                </a: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4D050CA-ECEA-884A-A332-1462C11E4E6E}"/>
                  </a:ext>
                </a:extLst>
              </p:cNvPr>
              <p:cNvCxnSpPr>
                <a:cxnSpLocks/>
                <a:endCxn id="186" idx="0"/>
              </p:cNvCxnSpPr>
              <p:nvPr/>
            </p:nvCxnSpPr>
            <p:spPr>
              <a:xfrm>
                <a:off x="8225310" y="27392789"/>
                <a:ext cx="3093756" cy="2446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D337893-FA51-9B4C-A275-BF1F96D373D2}"/>
                  </a:ext>
                </a:extLst>
              </p:cNvPr>
              <p:cNvCxnSpPr>
                <a:cxnSpLocks/>
                <a:endCxn id="186" idx="0"/>
              </p:cNvCxnSpPr>
              <p:nvPr/>
            </p:nvCxnSpPr>
            <p:spPr>
              <a:xfrm flipH="1">
                <a:off x="11319066" y="27394825"/>
                <a:ext cx="2720097" cy="24261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064" name="Picture 40">
            <a:extLst>
              <a:ext uri="{FF2B5EF4-FFF2-40B4-BE49-F238E27FC236}">
                <a16:creationId xmlns:a16="http://schemas.microsoft.com/office/drawing/2014/main" id="{E05574CF-9AA0-FD45-821F-3609517EC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973" y="13451292"/>
            <a:ext cx="1784644" cy="23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A43D41E-9BF2-E149-93F1-A2875B59F710}"/>
              </a:ext>
            </a:extLst>
          </p:cNvPr>
          <p:cNvSpPr txBox="1"/>
          <p:nvPr/>
        </p:nvSpPr>
        <p:spPr>
          <a:xfrm>
            <a:off x="9595432" y="15960951"/>
            <a:ext cx="5811134" cy="380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Attached an omnidirectional lapel microphone to a sleep apnea chin strap</a:t>
            </a: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Maintained a consistent angle towards and distance from each nostril</a:t>
            </a:r>
          </a:p>
          <a:p>
            <a:pPr lvl="1"/>
            <a:endParaRPr lang="en-US" sz="1067" dirty="0">
              <a:latin typeface="Avenir Book" panose="02000503020000020003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Covered one nostril using a finger</a:t>
            </a:r>
          </a:p>
          <a:p>
            <a:endParaRPr lang="en-US" sz="1070" dirty="0">
              <a:latin typeface="Avenir Book" panose="02000503020000020003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Performed five inhalation-exhalation sets timed at three seconds each</a:t>
            </a:r>
          </a:p>
          <a:p>
            <a:endParaRPr lang="en-US" sz="1067" dirty="0">
              <a:latin typeface="Avenir Book" panose="02000503020000020003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Recorded audio data with the microphone, processed data, and calculated integrated loudness for each resulting audio file</a:t>
            </a:r>
          </a:p>
        </p:txBody>
      </p:sp>
      <p:pic>
        <p:nvPicPr>
          <p:cNvPr id="1066" name="Picture 42">
            <a:extLst>
              <a:ext uri="{FF2B5EF4-FFF2-40B4-BE49-F238E27FC236}">
                <a16:creationId xmlns:a16="http://schemas.microsoft.com/office/drawing/2014/main" id="{B78D7348-88DA-1641-A7CD-0FA4EBE42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0" t="17955" r="10090" b="18038"/>
          <a:stretch/>
        </p:blipFill>
        <p:spPr bwMode="auto">
          <a:xfrm rot="16200000">
            <a:off x="12510745" y="13748732"/>
            <a:ext cx="2379525" cy="178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805A5DB-2517-DC4E-ABDC-5D0DE3FD5F38}"/>
              </a:ext>
            </a:extLst>
          </p:cNvPr>
          <p:cNvGrpSpPr/>
          <p:nvPr/>
        </p:nvGrpSpPr>
        <p:grpSpPr>
          <a:xfrm>
            <a:off x="10099706" y="19734266"/>
            <a:ext cx="4868709" cy="1493906"/>
            <a:chOff x="24219243" y="29312642"/>
            <a:chExt cx="7303063" cy="2240859"/>
          </a:xfrm>
        </p:grpSpPr>
        <p:sp>
          <p:nvSpPr>
            <p:cNvPr id="189" name="Rounded Rectangle 188">
              <a:extLst>
                <a:ext uri="{FF2B5EF4-FFF2-40B4-BE49-F238E27FC236}">
                  <a16:creationId xmlns:a16="http://schemas.microsoft.com/office/drawing/2014/main" id="{E9E94FBA-A98A-D541-8D4F-5D2433ADC7C9}"/>
                </a:ext>
              </a:extLst>
            </p:cNvPr>
            <p:cNvSpPr/>
            <p:nvPr/>
          </p:nvSpPr>
          <p:spPr>
            <a:xfrm>
              <a:off x="24219243" y="29312642"/>
              <a:ext cx="2114191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Audio File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4A85DDD7-96FB-1A49-BAE6-CC3340AE6BC0}"/>
                </a:ext>
              </a:extLst>
            </p:cNvPr>
            <p:cNvCxnSpPr>
              <a:cxnSpLocks/>
              <a:stCxn id="189" idx="2"/>
              <a:endCxn id="191" idx="0"/>
            </p:cNvCxnSpPr>
            <p:nvPr/>
          </p:nvCxnSpPr>
          <p:spPr>
            <a:xfrm>
              <a:off x="25276339" y="30286412"/>
              <a:ext cx="0" cy="289714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E6F00077-12D0-2040-ABE4-CAB82A8FBB13}"/>
                </a:ext>
              </a:extLst>
            </p:cNvPr>
            <p:cNvSpPr/>
            <p:nvPr/>
          </p:nvSpPr>
          <p:spPr>
            <a:xfrm>
              <a:off x="24219243" y="30576126"/>
              <a:ext cx="2114191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K-Filtering</a:t>
              </a:r>
            </a:p>
          </p:txBody>
        </p:sp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C1DBA852-3EB8-7B4D-8496-F70117304DD2}"/>
                </a:ext>
              </a:extLst>
            </p:cNvPr>
            <p:cNvSpPr/>
            <p:nvPr/>
          </p:nvSpPr>
          <p:spPr>
            <a:xfrm>
              <a:off x="26810710" y="29312642"/>
              <a:ext cx="2249407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Thresholding</a:t>
              </a:r>
            </a:p>
          </p:txBody>
        </p:sp>
        <p:sp>
          <p:nvSpPr>
            <p:cNvPr id="193" name="Rounded Rectangle 192">
              <a:extLst>
                <a:ext uri="{FF2B5EF4-FFF2-40B4-BE49-F238E27FC236}">
                  <a16:creationId xmlns:a16="http://schemas.microsoft.com/office/drawing/2014/main" id="{90ED2254-DC7E-6747-ADC2-10E670877A04}"/>
                </a:ext>
              </a:extLst>
            </p:cNvPr>
            <p:cNvSpPr/>
            <p:nvPr/>
          </p:nvSpPr>
          <p:spPr>
            <a:xfrm>
              <a:off x="26810710" y="30579731"/>
              <a:ext cx="2249407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Summation</a:t>
              </a:r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596DB3F3-8C08-C943-8054-5FD252A387A1}"/>
                </a:ext>
              </a:extLst>
            </p:cNvPr>
            <p:cNvSpPr/>
            <p:nvPr/>
          </p:nvSpPr>
          <p:spPr>
            <a:xfrm>
              <a:off x="29408115" y="30576126"/>
              <a:ext cx="2114191" cy="973770"/>
            </a:xfrm>
            <a:prstGeom prst="roundRect">
              <a:avLst/>
            </a:prstGeom>
            <a:solidFill>
              <a:srgbClr val="8D181C">
                <a:alpha val="20000"/>
              </a:srgbClr>
            </a:solidFill>
            <a:ln w="28575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Loudness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thelas" panose="02000503000000020003" pitchFamily="2" charset="77"/>
                </a:rPr>
                <a:t>(LUFS)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07E66A09-A3A4-B04C-BB61-A1EE5320ED23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 flipV="1">
              <a:off x="26333434" y="29799527"/>
              <a:ext cx="477276" cy="1263485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5BBB4178-75A4-FF4F-B38B-857FBDF5BA9C}"/>
                </a:ext>
              </a:extLst>
            </p:cNvPr>
            <p:cNvCxnSpPr>
              <a:cxnSpLocks/>
              <a:stCxn id="192" idx="2"/>
              <a:endCxn id="193" idx="0"/>
            </p:cNvCxnSpPr>
            <p:nvPr/>
          </p:nvCxnSpPr>
          <p:spPr>
            <a:xfrm>
              <a:off x="27935415" y="30286412"/>
              <a:ext cx="0" cy="293319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1F39CE80-1364-654D-9259-4C46F8AD60FE}"/>
                </a:ext>
              </a:extLst>
            </p:cNvPr>
            <p:cNvCxnSpPr>
              <a:cxnSpLocks/>
              <a:stCxn id="193" idx="3"/>
              <a:endCxn id="194" idx="1"/>
            </p:cNvCxnSpPr>
            <p:nvPr/>
          </p:nvCxnSpPr>
          <p:spPr>
            <a:xfrm flipV="1">
              <a:off x="29060118" y="31063012"/>
              <a:ext cx="347997" cy="3605"/>
            </a:xfrm>
            <a:prstGeom prst="straightConnector1">
              <a:avLst/>
            </a:prstGeom>
            <a:ln w="38100">
              <a:solidFill>
                <a:srgbClr val="8C15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6FA5409E-D98A-E24D-BB3E-BF89F66BDBFD}"/>
              </a:ext>
            </a:extLst>
          </p:cNvPr>
          <p:cNvSpPr/>
          <p:nvPr/>
        </p:nvSpPr>
        <p:spPr>
          <a:xfrm>
            <a:off x="24886543" y="19899418"/>
            <a:ext cx="5627566" cy="1487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Use a </a:t>
            </a:r>
            <a:r>
              <a:rPr lang="en-US" sz="2000" b="1" dirty="0">
                <a:latin typeface="Avenir Heavy" panose="02000503020000020003" pitchFamily="2" charset="0"/>
              </a:rPr>
              <a:t>temperature sensor </a:t>
            </a:r>
            <a:r>
              <a:rPr lang="en-US" sz="2000" dirty="0">
                <a:latin typeface="Avenir Book" panose="02000503020000020003" pitchFamily="2" charset="0"/>
              </a:rPr>
              <a:t>to check cyclic nasal mucous temperature differentials</a:t>
            </a:r>
          </a:p>
          <a:p>
            <a:pPr lvl="1"/>
            <a:endParaRPr lang="en-US" sz="1067" dirty="0">
              <a:latin typeface="Avenir Book" panose="02000503020000020003" pitchFamily="2" charset="0"/>
            </a:endParaRPr>
          </a:p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Use a </a:t>
            </a:r>
            <a:r>
              <a:rPr lang="en-US" sz="2000" b="1" dirty="0">
                <a:latin typeface="Avenir Heavy" panose="02000503020000020003" pitchFamily="2" charset="0"/>
              </a:rPr>
              <a:t>pressure sensor </a:t>
            </a:r>
            <a:r>
              <a:rPr lang="en-US" sz="2000" dirty="0">
                <a:latin typeface="Avenir Book" panose="02000503020000020003" pitchFamily="2" charset="0"/>
              </a:rPr>
              <a:t>to check for cyclic air pressure changes</a:t>
            </a:r>
          </a:p>
        </p:txBody>
      </p:sp>
      <p:pic>
        <p:nvPicPr>
          <p:cNvPr id="1068" name="Picture 44">
            <a:extLst>
              <a:ext uri="{FF2B5EF4-FFF2-40B4-BE49-F238E27FC236}">
                <a16:creationId xmlns:a16="http://schemas.microsoft.com/office/drawing/2014/main" id="{0E019D3D-E5E3-E040-9361-77D814D7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349" y="19830735"/>
            <a:ext cx="1109446" cy="83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824C6A11-297D-C948-8266-78DA2626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349" y="20679016"/>
            <a:ext cx="1109446" cy="83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B5200EC-E96D-5F43-A99F-6B0B1681AB61}"/>
              </a:ext>
            </a:extLst>
          </p:cNvPr>
          <p:cNvSpPr/>
          <p:nvPr/>
        </p:nvSpPr>
        <p:spPr>
          <a:xfrm>
            <a:off x="24812080" y="10736059"/>
            <a:ext cx="41569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30" lvl="1" indent="-304815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There was </a:t>
            </a:r>
            <a:r>
              <a:rPr lang="en-US" sz="2000" b="1" dirty="0">
                <a:latin typeface="Avenir Heavy" panose="02000503020000020003" pitchFamily="2" charset="0"/>
              </a:rPr>
              <a:t>alignment between computed loudness measurements and peak nasal expiratory flow measurements </a:t>
            </a:r>
            <a:r>
              <a:rPr lang="en-US" sz="2000" dirty="0">
                <a:latin typeface="Avenir Book" panose="02000503020000020003" pitchFamily="2" charset="0"/>
              </a:rPr>
              <a:t>(our gold standard)</a:t>
            </a:r>
          </a:p>
        </p:txBody>
      </p:sp>
      <p:pic>
        <p:nvPicPr>
          <p:cNvPr id="1072" name="Picture 48" descr="Turbinoplasty - Alabama Nasal and Sinus Center, Birmingham, AL, ENT">
            <a:extLst>
              <a:ext uri="{FF2B5EF4-FFF2-40B4-BE49-F238E27FC236}">
                <a16:creationId xmlns:a16="http://schemas.microsoft.com/office/drawing/2014/main" id="{1317608A-B369-544F-9210-D97C04B03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33"/>
          <a:stretch/>
        </p:blipFill>
        <p:spPr bwMode="auto">
          <a:xfrm>
            <a:off x="28969067" y="10166222"/>
            <a:ext cx="3045408" cy="22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DA639864-EC57-9840-BB2A-DEE203F265AE}"/>
              </a:ext>
            </a:extLst>
          </p:cNvPr>
          <p:cNvSpPr txBox="1"/>
          <p:nvPr/>
        </p:nvSpPr>
        <p:spPr>
          <a:xfrm>
            <a:off x="29186755" y="12448435"/>
            <a:ext cx="261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venir Book" panose="02000503020000020003" pitchFamily="2" charset="0"/>
              </a:rPr>
              <a:t>AL Nasal &amp; Sinus Center</a:t>
            </a:r>
          </a:p>
        </p:txBody>
      </p:sp>
    </p:spTree>
    <p:extLst>
      <p:ext uri="{BB962C8B-B14F-4D97-AF65-F5344CB8AC3E}">
        <p14:creationId xmlns:p14="http://schemas.microsoft.com/office/powerpoint/2010/main" val="178724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21168</TotalTime>
  <Words>770</Words>
  <Application>Microsoft Macintosh PowerPoint</Application>
  <PresentationFormat>Custom</PresentationFormat>
  <Paragraphs>104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Athelas</vt:lpstr>
      <vt:lpstr>Avenir</vt:lpstr>
      <vt:lpstr>Avenir Book</vt:lpstr>
      <vt:lpstr>Avenir Heavy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kabir jolly</dc:creator>
  <cp:lastModifiedBy>kabir jolly</cp:lastModifiedBy>
  <cp:revision>289</cp:revision>
  <cp:lastPrinted>2021-08-25T00:42:11Z</cp:lastPrinted>
  <dcterms:created xsi:type="dcterms:W3CDTF">2019-01-22T01:25:56Z</dcterms:created>
  <dcterms:modified xsi:type="dcterms:W3CDTF">2021-08-25T18:23:23Z</dcterms:modified>
</cp:coreProperties>
</file>